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794" r:id="rId2"/>
    <p:sldMasterId id="2147483814" r:id="rId3"/>
  </p:sldMasterIdLst>
  <p:notesMasterIdLst>
    <p:notesMasterId r:id="rId95"/>
  </p:notesMasterIdLst>
  <p:sldIdLst>
    <p:sldId id="256" r:id="rId4"/>
    <p:sldId id="382" r:id="rId5"/>
    <p:sldId id="1286" r:id="rId6"/>
    <p:sldId id="1279" r:id="rId7"/>
    <p:sldId id="1280" r:id="rId8"/>
    <p:sldId id="1284" r:id="rId9"/>
    <p:sldId id="1278" r:id="rId10"/>
    <p:sldId id="1281" r:id="rId11"/>
    <p:sldId id="1287" r:id="rId12"/>
    <p:sldId id="1288" r:id="rId13"/>
    <p:sldId id="1325" r:id="rId14"/>
    <p:sldId id="1326" r:id="rId15"/>
    <p:sldId id="1289" r:id="rId16"/>
    <p:sldId id="1291" r:id="rId17"/>
    <p:sldId id="1293" r:id="rId18"/>
    <p:sldId id="1310" r:id="rId19"/>
    <p:sldId id="1311" r:id="rId20"/>
    <p:sldId id="1294" r:id="rId21"/>
    <p:sldId id="1351" r:id="rId22"/>
    <p:sldId id="1292" r:id="rId23"/>
    <p:sldId id="1312" r:id="rId24"/>
    <p:sldId id="1313" r:id="rId25"/>
    <p:sldId id="1296" r:id="rId26"/>
    <p:sldId id="1323" r:id="rId27"/>
    <p:sldId id="1324" r:id="rId28"/>
    <p:sldId id="1300" r:id="rId29"/>
    <p:sldId id="1261" r:id="rId30"/>
    <p:sldId id="1236" r:id="rId31"/>
    <p:sldId id="1301" r:id="rId32"/>
    <p:sldId id="1264" r:id="rId33"/>
    <p:sldId id="1282" r:id="rId34"/>
    <p:sldId id="1344" r:id="rId35"/>
    <p:sldId id="1268" r:id="rId36"/>
    <p:sldId id="1342" r:id="rId37"/>
    <p:sldId id="1343" r:id="rId38"/>
    <p:sldId id="1299" r:id="rId39"/>
    <p:sldId id="1302" r:id="rId40"/>
    <p:sldId id="1303" r:id="rId41"/>
    <p:sldId id="1304" r:id="rId42"/>
    <p:sldId id="1305" r:id="rId43"/>
    <p:sldId id="1314" r:id="rId44"/>
    <p:sldId id="1306" r:id="rId45"/>
    <p:sldId id="1307" r:id="rId46"/>
    <p:sldId id="1283" r:id="rId47"/>
    <p:sldId id="1320" r:id="rId48"/>
    <p:sldId id="1321" r:id="rId49"/>
    <p:sldId id="1327" r:id="rId50"/>
    <p:sldId id="1328" r:id="rId51"/>
    <p:sldId id="1322" r:id="rId52"/>
    <p:sldId id="1315" r:id="rId53"/>
    <p:sldId id="1308" r:id="rId54"/>
    <p:sldId id="1317" r:id="rId55"/>
    <p:sldId id="1316" r:id="rId56"/>
    <p:sldId id="1318" r:id="rId57"/>
    <p:sldId id="1238" r:id="rId58"/>
    <p:sldId id="1319" r:id="rId59"/>
    <p:sldId id="1240" r:id="rId60"/>
    <p:sldId id="1267" r:id="rId61"/>
    <p:sldId id="1256" r:id="rId62"/>
    <p:sldId id="1270" r:id="rId63"/>
    <p:sldId id="1329" r:id="rId64"/>
    <p:sldId id="1247" r:id="rId65"/>
    <p:sldId id="1248" r:id="rId66"/>
    <p:sldId id="1246" r:id="rId67"/>
    <p:sldId id="1249" r:id="rId68"/>
    <p:sldId id="1271" r:id="rId69"/>
    <p:sldId id="1276" r:id="rId70"/>
    <p:sldId id="1272" r:id="rId71"/>
    <p:sldId id="1335" r:id="rId72"/>
    <p:sldId id="1337" r:id="rId73"/>
    <p:sldId id="1338" r:id="rId74"/>
    <p:sldId id="1339" r:id="rId75"/>
    <p:sldId id="1340" r:id="rId76"/>
    <p:sldId id="1330" r:id="rId77"/>
    <p:sldId id="1345" r:id="rId78"/>
    <p:sldId id="1273" r:id="rId79"/>
    <p:sldId id="1346" r:id="rId80"/>
    <p:sldId id="1347" r:id="rId81"/>
    <p:sldId id="1349" r:id="rId82"/>
    <p:sldId id="1350" r:id="rId83"/>
    <p:sldId id="1348" r:id="rId84"/>
    <p:sldId id="1341" r:id="rId85"/>
    <p:sldId id="1250" r:id="rId86"/>
    <p:sldId id="1251" r:id="rId87"/>
    <p:sldId id="1275" r:id="rId88"/>
    <p:sldId id="1277" r:id="rId89"/>
    <p:sldId id="1274" r:id="rId90"/>
    <p:sldId id="1252" r:id="rId91"/>
    <p:sldId id="1253" r:id="rId92"/>
    <p:sldId id="1254" r:id="rId93"/>
    <p:sldId id="1186" r:id="rId94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ichoff, Raisa R SIEP-PTD/B/T" initials="KRRS" lastIdx="5" clrIdx="0"/>
  <p:cmAuthor id="2" name="Stokes, Jonny A SI-ERPT" initials="SJAS" lastIdx="2" clrIdx="1">
    <p:extLst>
      <p:ext uri="{19B8F6BF-5375-455C-9EA6-DF929625EA0E}">
        <p15:presenceInfo xmlns:p15="http://schemas.microsoft.com/office/powerpoint/2012/main" userId="S-1-5-21-1454471165-343818398-682003330-15284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39" autoAdjust="0"/>
    <p:restoredTop sz="95545" autoAdjust="0"/>
  </p:normalViewPr>
  <p:slideViewPr>
    <p:cSldViewPr snapToGrid="0">
      <p:cViewPr varScale="1">
        <p:scale>
          <a:sx n="111" d="100"/>
          <a:sy n="111" d="100"/>
        </p:scale>
        <p:origin x="10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92B4-BD66-4C08-A6AA-1F5275317559}" type="datetimeFigureOut">
              <a:rPr lang="nl-NL" smtClean="0"/>
              <a:t>11-9-2019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D8088-5294-4529-89AF-A4911AE09F9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48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60120"/>
            <a:ext cx="9899747" cy="1584040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136907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23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9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9141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3pPr>
            <a:lvl4pPr marL="597600" indent="-18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3pPr>
            <a:lvl4pPr marL="597600" indent="-1872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0608526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4226067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1176428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7688135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272457133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6526552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3180" y="1438480"/>
            <a:ext cx="11166562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38377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5936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7154295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60120"/>
            <a:ext cx="9899747" cy="1584041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Rectangle 35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7765419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80160"/>
            <a:ext cx="4300222" cy="43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053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0" y="228599"/>
            <a:ext cx="11567584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928800" tIns="133200" rIns="3600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Futura" pitchFamily="18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49" y="295200"/>
            <a:ext cx="10267200" cy="4191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06500" y="1143000"/>
            <a:ext cx="10363200" cy="5071350"/>
          </a:xfrm>
          <a:prstGeom prst="rect">
            <a:avLst/>
          </a:prstGeom>
        </p:spPr>
        <p:txBody>
          <a:bodyPr/>
          <a:lstStyle>
            <a:lvl1pPr marL="269875" indent="-269875">
              <a:lnSpc>
                <a:spcPct val="100000"/>
              </a:lnSpc>
              <a:buSzPct val="75000"/>
              <a:buFontTx/>
              <a:buBlip>
                <a:blip r:embed="rId2"/>
              </a:buBlip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72171" y="6579936"/>
            <a:ext cx="336000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595959"/>
                </a:solidFill>
              </a:rPr>
              <a:t>Facilities Data Management Strategy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9535" y="6550026"/>
            <a:ext cx="35556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94399" y="6572168"/>
            <a:ext cx="1440000" cy="16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95959"/>
                </a:solidFill>
              </a:rPr>
              <a:t>January 2014</a:t>
            </a:r>
            <a:endParaRPr lang="en-GB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870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67620" y="2084174"/>
            <a:ext cx="9822166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45324" y="2799695"/>
            <a:ext cx="11067241" cy="1793104"/>
          </a:xfrm>
          <a:noFill/>
        </p:spPr>
        <p:txBody>
          <a:bodyPr lIns="0" tIns="91440" rIns="91440" bIns="91440" anchor="t" anchorCtr="0"/>
          <a:lstStyle>
            <a:lvl1pPr algn="l">
              <a:lnSpc>
                <a:spcPct val="85000"/>
              </a:lnSpc>
              <a:defRPr sz="5400" b="0" i="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45323" y="4760586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chemeClr val="accent4"/>
                </a:solidFill>
                <a:latin typeface="+mn-lt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45323" y="2554278"/>
            <a:ext cx="914638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23" y="1324155"/>
            <a:ext cx="1430663" cy="77129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45323" y="5309508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1800" b="0" i="0" spc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7500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8908" y="6551256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629660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11653523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3092298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54324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78487963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653469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371600"/>
            <a:ext cx="11615905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0683827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2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17591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160790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501412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3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14546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154700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094854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391" y="795169"/>
            <a:ext cx="11655840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3507268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616631804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635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3" name="Shape 54"/>
          <p:cNvSpPr>
            <a:spLocks noGrp="1"/>
          </p:cNvSpPr>
          <p:nvPr>
            <p:ph type="title" hasCustomPrompt="1"/>
          </p:nvPr>
        </p:nvSpPr>
        <p:spPr>
          <a:xfrm>
            <a:off x="551605" y="2505084"/>
            <a:ext cx="10921437" cy="1522475"/>
          </a:xfrm>
          <a:prstGeom prst="rect">
            <a:avLst/>
          </a:prstGeom>
        </p:spPr>
        <p:txBody>
          <a:bodyPr anchor="ctr" anchorCtr="0"/>
          <a:lstStyle>
            <a:lvl1pPr algn="l">
              <a:defRPr sz="5400" b="0" i="0" cap="none" spc="-100" baseline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Thin"/>
              </a:defRPr>
            </a:lvl1pPr>
          </a:lstStyle>
          <a:p>
            <a:r>
              <a:rPr lang="en-US" dirty="0"/>
              <a:t>Section Title Slide</a:t>
            </a:r>
            <a:endParaRPr dirty="0"/>
          </a:p>
        </p:txBody>
      </p:sp>
      <p:sp>
        <p:nvSpPr>
          <p:cNvPr id="14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254290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097588" y="0"/>
            <a:ext cx="6094412" cy="68580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5670757" cy="548640"/>
          </a:xfrm>
        </p:spPr>
        <p:txBody>
          <a:bodyPr lIns="9144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0555329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878036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136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27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603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392" y="1197322"/>
            <a:ext cx="11653522" cy="1578246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3" indent="0">
              <a:buNone/>
              <a:defRPr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3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2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8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5464012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20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982" y="641233"/>
            <a:ext cx="5292034" cy="557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6252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" y="-1823"/>
            <a:ext cx="12192127" cy="68616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857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1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83579007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Background Blue with Title_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1714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0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529"/>
            <a:ext cx="11655840" cy="263149"/>
          </a:xfrm>
        </p:spPr>
        <p:txBody>
          <a:bodyPr tIns="0" bIns="0">
            <a:noAutofit/>
          </a:bodyPr>
          <a:lstStyle>
            <a:lvl1pPr marL="0" indent="0" algn="l">
              <a:buFontTx/>
              <a:buNone/>
              <a:defRPr sz="1800" b="0" i="0" spc="0" baseline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1880750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0259840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51614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9" name="Rectangle 18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214937252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50400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6" name="Rectangle 35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64380261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696"/>
            <a:ext cx="5179738" cy="834301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01507014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200"/>
            <a:ext cx="5179738" cy="835200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1483090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32708242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54689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2671878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2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63804393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43654396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6500292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049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50606551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nl-NL" noProof="1"/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nl-NL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783190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 descr="&lt;Shell Yellow Bar&gt;" title="&lt;Shell Yellow Bar&gt;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6550987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055862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438480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3716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7850518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0751084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323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78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2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3238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856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May 2018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>
                <a:solidFill>
                  <a:srgbClr val="595959"/>
                </a:solidFill>
              </a:rPr>
              <a:pPr/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8344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DRAFT PENDING APPROVAL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8003" y="1528763"/>
            <a:ext cx="11171741" cy="4830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67484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91342404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2332967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600"/>
            </a:lvl1pPr>
            <a:lvl2pPr marL="215900" indent="-215900" defTabSz="357708">
              <a:lnSpc>
                <a:spcPct val="140000"/>
              </a:lnSpc>
              <a:spcBef>
                <a:spcPts val="0"/>
              </a:spcBef>
              <a:defRPr sz="1600"/>
            </a:lvl2pPr>
            <a:lvl3pPr marL="411163" indent="-195263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marL="596900" indent="-185738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marL="766763" indent="-155575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400"/>
            </a:lvl5pPr>
            <a:lvl6pPr marL="914400" indent="-144463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2289865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0195321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99331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</p:sldLayoutIdLst>
  <p:transition>
    <p:fade/>
  </p:transition>
  <p:hf hd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76225" indent="-2762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22288" indent="-2508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413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65200" indent="-2127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6175" indent="-18097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60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3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391" y="1189179"/>
            <a:ext cx="11653521" cy="1438855"/>
          </a:xfrm>
          <a:prstGeom prst="rect">
            <a:avLst/>
          </a:prstGeom>
        </p:spPr>
        <p:txBody>
          <a:bodyPr vert="horz" wrap="square" lIns="91440" tIns="91440" rIns="18288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9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100000"/>
        </a:lnSpc>
        <a:spcBef>
          <a:spcPct val="0"/>
        </a:spcBef>
        <a:buNone/>
        <a:defRPr lang="en-US" sz="2800" b="1" i="0" kern="1200" cap="none" spc="-50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Helvetica Neue" charset="0"/>
          <a:cs typeface="Helvetica Neue" charset="0"/>
        </a:defRPr>
      </a:lvl1pPr>
    </p:titleStyle>
    <p:bodyStyle>
      <a:lvl1pPr marL="228600" marR="0" indent="-2286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1pPr>
      <a:lvl2pPr marL="458788" marR="0" indent="-17303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2pPr>
      <a:lvl3pPr marL="631825" marR="0" indent="-11588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3pPr>
      <a:lvl4pPr marL="803275" marR="0" indent="-1143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05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4pPr>
      <a:lvl5pPr marL="976313" marR="0" indent="-12065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9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3">
          <p15:clr>
            <a:srgbClr val="5ACBF0"/>
          </p15:clr>
        </p15:guide>
        <p15:guide id="6" pos="2428">
          <p15:clr>
            <a:srgbClr val="5ACBF0"/>
          </p15:clr>
        </p15:guide>
        <p15:guide id="7" pos="2992">
          <p15:clr>
            <a:srgbClr val="5ACBF0"/>
          </p15:clr>
        </p15:guide>
        <p15:guide id="8" pos="3557">
          <p15:clr>
            <a:srgbClr val="5ACBF0"/>
          </p15:clr>
        </p15:guide>
        <p15:guide id="9" pos="4121">
          <p15:clr>
            <a:srgbClr val="5ACBF0"/>
          </p15:clr>
        </p15:guide>
        <p15:guide id="10" pos="4686">
          <p15:clr>
            <a:srgbClr val="5ACBF0"/>
          </p15:clr>
        </p15:guide>
        <p15:guide id="11" pos="5250">
          <p15:clr>
            <a:srgbClr val="5ACBF0"/>
          </p15:clr>
        </p15:guide>
        <p15:guide id="12" pos="5815">
          <p15:clr>
            <a:srgbClr val="5ACBF0"/>
          </p15:clr>
        </p15:guide>
        <p15:guide id="13" pos="6379">
          <p15:clr>
            <a:srgbClr val="5ACBF0"/>
          </p15:clr>
        </p15:guide>
        <p15:guide id="14" pos="6944">
          <p15:clr>
            <a:srgbClr val="5ACBF0"/>
          </p15:clr>
        </p15:guide>
        <p15:guide id="15" pos="7508">
          <p15:clr>
            <a:srgbClr val="5ACBF0"/>
          </p15:clr>
        </p15:guide>
        <p15:guide id="16" pos="282">
          <p15:clr>
            <a:srgbClr val="C35EA4"/>
          </p15:clr>
        </p15:guide>
        <p15:guide id="17" pos="7396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0529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4" r:id="rId18"/>
  </p:sldLayoutIdLst>
  <p:transition>
    <p:fade/>
  </p:transition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2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779995" y="214269"/>
            <a:ext cx="6532374" cy="2699100"/>
          </a:xfrm>
        </p:spPr>
        <p:txBody>
          <a:bodyPr/>
          <a:lstStyle/>
          <a:p>
            <a:pPr defTabSz="1038825">
              <a:spcBef>
                <a:spcPts val="0"/>
              </a:spcBef>
            </a:pPr>
            <a:r>
              <a:rPr lang="en-GB" sz="2000" b="1" dirty="0"/>
              <a:t>Anomaly detection and generation in time-series for predictive asset maintenance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Final presentation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10</a:t>
            </a:r>
            <a:r>
              <a:rPr lang="en-US" sz="1600" baseline="30000" dirty="0">
                <a:latin typeface="+mn-lt"/>
              </a:rPr>
              <a:t>th</a:t>
            </a:r>
            <a:r>
              <a:rPr lang="en-US" sz="1600" dirty="0">
                <a:latin typeface="+mn-lt"/>
              </a:rPr>
              <a:t> September 2019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06095" y="3749900"/>
            <a:ext cx="9899747" cy="749808"/>
          </a:xfrm>
        </p:spPr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1779490" y="4829239"/>
            <a:ext cx="7810528" cy="237600"/>
          </a:xfrm>
        </p:spPr>
        <p:txBody>
          <a:bodyPr/>
          <a:lstStyle/>
          <a:p>
            <a:r>
              <a:rPr lang="en-GB" sz="1600" dirty="0"/>
              <a:t>Hitesh Kumar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779490" y="5049222"/>
            <a:ext cx="7810528" cy="237600"/>
          </a:xfrm>
        </p:spPr>
        <p:txBody>
          <a:bodyPr/>
          <a:lstStyle/>
          <a:p>
            <a:r>
              <a:rPr lang="en-GB" sz="1600" dirty="0"/>
              <a:t>Department of Earth Science and Engineering - Imperial College London</a:t>
            </a:r>
          </a:p>
          <a:p>
            <a:r>
              <a:rPr lang="en-GB" sz="1600" dirty="0"/>
              <a:t>Data Science - Shell Research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2019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CF4522-0FAF-49B9-BACC-3EEEF56A400D}"/>
              </a:ext>
            </a:extLst>
          </p:cNvPr>
          <p:cNvGrpSpPr/>
          <p:nvPr/>
        </p:nvGrpSpPr>
        <p:grpSpPr>
          <a:xfrm>
            <a:off x="0" y="2492801"/>
            <a:ext cx="12192001" cy="2060083"/>
            <a:chOff x="0" y="2492801"/>
            <a:chExt cx="12192001" cy="2060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02F099-C09A-4163-AD57-1956CE72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331"/>
            <a:stretch/>
          </p:blipFill>
          <p:spPr>
            <a:xfrm>
              <a:off x="0" y="2857265"/>
              <a:ext cx="3386266" cy="1313584"/>
            </a:xfrm>
            <a:prstGeom prst="rect">
              <a:avLst/>
            </a:prstGeom>
            <a:no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0D78E2-A3D0-4A8B-8717-2090384E8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0" t="21625" r="4007" b="13618"/>
            <a:stretch/>
          </p:blipFill>
          <p:spPr>
            <a:xfrm>
              <a:off x="7289989" y="2509503"/>
              <a:ext cx="4902012" cy="19338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378DD6-707F-4CF0-89DC-5D004CAFB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11497" r="6936" b="10997"/>
            <a:stretch/>
          </p:blipFill>
          <p:spPr>
            <a:xfrm>
              <a:off x="3351814" y="2509503"/>
              <a:ext cx="4082902" cy="193380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D5652-4C5F-4792-91E4-F1C038DB59AA}"/>
                </a:ext>
              </a:extLst>
            </p:cNvPr>
            <p:cNvCxnSpPr/>
            <p:nvPr/>
          </p:nvCxnSpPr>
          <p:spPr>
            <a:xfrm>
              <a:off x="0" y="2501193"/>
              <a:ext cx="121920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D7F397-963C-44F3-918C-7E9625C0B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1813" y="2501193"/>
              <a:ext cx="0" cy="205169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A9268D-F2C4-4129-94E6-D97B6E66A56B}"/>
                </a:ext>
              </a:extLst>
            </p:cNvPr>
            <p:cNvCxnSpPr>
              <a:cxnSpLocks/>
            </p:cNvCxnSpPr>
            <p:nvPr/>
          </p:nvCxnSpPr>
          <p:spPr>
            <a:xfrm>
              <a:off x="7434716" y="2492801"/>
              <a:ext cx="0" cy="205169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1A85681B-8CB7-4BBB-BBC1-52800C2B5F5B}"/>
                </a:ext>
              </a:extLst>
            </p:cNvPr>
            <p:cNvSpPr/>
            <p:nvPr/>
          </p:nvSpPr>
          <p:spPr>
            <a:xfrm>
              <a:off x="0" y="4174980"/>
              <a:ext cx="3340800" cy="26833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7FB243D-BE7B-4F8E-BD40-31F81977D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1" y="764272"/>
            <a:ext cx="3400667" cy="12312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1465273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~130,000 at 10 minute intervals (~2.5 years of data!)</a:t>
            </a: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8864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3727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460DB-F3AF-49FB-94BA-867B2977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19" y="1212648"/>
            <a:ext cx="8860697" cy="49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1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This is not “normal” behavior”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Get rid of it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58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465274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~106,000</a:t>
            </a:r>
            <a:endParaRPr lang="en-US" sz="1800" strike="sngStrike" dirty="0">
              <a:solidFill>
                <a:srgbClr val="00B05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2471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5218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85E8D-4500-4A9A-BD29-D263B7CF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36" y="1277256"/>
            <a:ext cx="9173738" cy="5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74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have no idea what units it was changed to and from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tried rolling window normalization, squashing (sigmoid, tanh etc.)  and other stuff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9703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3" name="Title 21">
            <a:extLst>
              <a:ext uri="{FF2B5EF4-FFF2-40B4-BE49-F238E27FC236}">
                <a16:creationId xmlns:a16="http://schemas.microsoft.com/office/drawing/2014/main" id="{00C6AE12-C937-4F28-9FD1-EAECD601A318}"/>
              </a:ext>
            </a:extLst>
          </p:cNvPr>
          <p:cNvSpPr txBox="1">
            <a:spLocks/>
          </p:cNvSpPr>
          <p:nvPr/>
        </p:nvSpPr>
        <p:spPr bwMode="auto">
          <a:xfrm>
            <a:off x="508000" y="1567391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decided to instead take the differences between time-steps: 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D0E459-78B0-49D7-B271-01E4B683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56" y="2525111"/>
            <a:ext cx="406638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416585-7F80-4666-98A7-A95E29FF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35" y="1752079"/>
            <a:ext cx="8205530" cy="45423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985F22-E202-4DB0-AEDD-63CB3BBB2363}"/>
              </a:ext>
            </a:extLst>
          </p:cNvPr>
          <p:cNvSpPr/>
          <p:nvPr/>
        </p:nvSpPr>
        <p:spPr>
          <a:xfrm>
            <a:off x="4657168" y="1085038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the data looks like this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8EF5AF-F663-4735-9328-0D63274F9763}"/>
              </a:ext>
            </a:extLst>
          </p:cNvPr>
          <p:cNvSpPr/>
          <p:nvPr/>
        </p:nvSpPr>
        <p:spPr>
          <a:xfrm>
            <a:off x="5232400" y="1752079"/>
            <a:ext cx="2159000" cy="191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9499461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2788-3819-4B31-B73E-25F2DAAF2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Background on the problem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Data and EDA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detection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generation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Question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09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303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BE1F7-F0AD-4453-AAA9-60A0000B3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4130"/>
          <a:stretch/>
        </p:blipFill>
        <p:spPr>
          <a:xfrm>
            <a:off x="3877056" y="651903"/>
            <a:ext cx="4435312" cy="55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66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 we came up with some criteria, get rid of any feature that: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many missing values overall 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missing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low a variance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(under review)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Less than 2000 unique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0’s (no change) </a:t>
            </a:r>
            <a:r>
              <a:rPr lang="en-US" dirty="0">
                <a:solidFill>
                  <a:srgbClr val="00B050"/>
                </a:solidFill>
              </a:rPr>
              <a:t>(second part only)</a:t>
            </a:r>
          </a:p>
          <a:p>
            <a:pPr marL="742950" lvl="1" indent="-285750" defTabSz="1038825">
              <a:buFontTx/>
              <a:buChar char="-"/>
            </a:pP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95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</a:t>
            </a:r>
            <a:r>
              <a:rPr lang="en-US" sz="1800" strike="sngStrike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106,000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 ~105,999</a:t>
            </a: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</a:t>
            </a:r>
            <a:r>
              <a:rPr lang="en-US" sz="1800" strike="sngStrike" dirty="0">
                <a:latin typeface="+mn-lt"/>
              </a:rPr>
              <a:t>227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112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(subject to decrease)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finally we </a:t>
            </a:r>
            <a:r>
              <a:rPr lang="en-US" sz="1800" dirty="0" err="1">
                <a:latin typeface="+mn-lt"/>
              </a:rPr>
              <a:t>standardise</a:t>
            </a:r>
            <a:r>
              <a:rPr lang="en-US" sz="1800" dirty="0">
                <a:latin typeface="+mn-lt"/>
              </a:rPr>
              <a:t> this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2549E-3BE2-413F-BC13-07799488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43" y="1465273"/>
            <a:ext cx="373107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We need to create finite length sub-sequences out of this data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A94A04E8-6276-4CAF-A932-7D8E20C7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3" y="2357754"/>
            <a:ext cx="10656732" cy="321896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02B230C-6D2C-4389-9313-530303829E87}"/>
              </a:ext>
            </a:extLst>
          </p:cNvPr>
          <p:cNvSpPr/>
          <p:nvPr/>
        </p:nvSpPr>
        <p:spPr>
          <a:xfrm>
            <a:off x="765252" y="2110154"/>
            <a:ext cx="3639693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E982B4-591A-489C-B291-C94B246FBCB7}"/>
              </a:ext>
            </a:extLst>
          </p:cNvPr>
          <p:cNvSpPr/>
          <p:nvPr/>
        </p:nvSpPr>
        <p:spPr>
          <a:xfrm>
            <a:off x="4404946" y="2040995"/>
            <a:ext cx="281354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EE429F-13B1-456A-8E8F-663EE0B0B55E}"/>
              </a:ext>
            </a:extLst>
          </p:cNvPr>
          <p:cNvSpPr/>
          <p:nvPr/>
        </p:nvSpPr>
        <p:spPr>
          <a:xfrm>
            <a:off x="7379677" y="2040995"/>
            <a:ext cx="3730666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B4AEAE9-1D92-4CDE-A38D-0621B095A740}"/>
              </a:ext>
            </a:extLst>
          </p:cNvPr>
          <p:cNvSpPr/>
          <p:nvPr/>
        </p:nvSpPr>
        <p:spPr>
          <a:xfrm>
            <a:off x="3523868" y="4044691"/>
            <a:ext cx="3730666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15B94B-4CDF-479B-AA67-13755F57AB08}"/>
              </a:ext>
            </a:extLst>
          </p:cNvPr>
          <p:cNvSpPr/>
          <p:nvPr/>
        </p:nvSpPr>
        <p:spPr>
          <a:xfrm>
            <a:off x="876502" y="3967237"/>
            <a:ext cx="2156844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469757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Now we have ~1400 sequences of 144 time-steps each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Each consecutive sequence is 50% the same (maximum) due to a 72-timestep stride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No overlap in training/validation/test sets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9 anomalies at 144 timesteps each, focal point at center in time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algn="ctr" defTabSz="1038825">
              <a:spcBef>
                <a:spcPts val="0"/>
              </a:spcBef>
            </a:pPr>
            <a:r>
              <a:rPr lang="en-US" sz="3200" dirty="0" err="1"/>
              <a:t>PyTorch</a:t>
            </a:r>
            <a:r>
              <a:rPr lang="en-US" sz="3200" dirty="0"/>
              <a:t> </a:t>
            </a:r>
            <a:r>
              <a:rPr lang="en-US" sz="3200" dirty="0" err="1"/>
              <a:t>DataLoader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779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9070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</p:txBody>
      </p:sp>
    </p:spTree>
    <p:extLst>
      <p:ext uri="{BB962C8B-B14F-4D97-AF65-F5344CB8AC3E}">
        <p14:creationId xmlns:p14="http://schemas.microsoft.com/office/powerpoint/2010/main" val="2035353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5410A2-45CD-4DFF-AE5B-2B18D6FD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8" y="1169376"/>
            <a:ext cx="7379822" cy="50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69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12195604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40016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itle 21">
            <a:extLst>
              <a:ext uri="{FF2B5EF4-FFF2-40B4-BE49-F238E27FC236}">
                <a16:creationId xmlns:a16="http://schemas.microsoft.com/office/drawing/2014/main" id="{7E3D222C-5EBF-4CCE-B61C-E505F233CB4D}"/>
              </a:ext>
            </a:extLst>
          </p:cNvPr>
          <p:cNvSpPr txBox="1">
            <a:spLocks/>
          </p:cNvSpPr>
          <p:nvPr/>
        </p:nvSpPr>
        <p:spPr bwMode="auto">
          <a:xfrm>
            <a:off x="508000" y="1268140"/>
            <a:ext cx="11171238" cy="50183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We only have 9 labelled anomalies: 9 points in time out of 130,000!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Even by expanding the windows to multiple days around each anomaly, we can only get 4428 points in total.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600" dirty="0">
                <a:latin typeface="+mn-lt"/>
              </a:rPr>
              <a:t>3%!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algn="ctr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3350D6-1555-4A4E-A1B3-5E9FCF88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49" y="2234898"/>
            <a:ext cx="10467739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5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</a:t>
            </a:r>
            <a:r>
              <a:rPr lang="en-US" strike="sngStrike" dirty="0">
                <a:latin typeface="+mn-lt"/>
              </a:rPr>
              <a:t>issues</a:t>
            </a:r>
            <a:r>
              <a:rPr lang="en-US" dirty="0">
                <a:latin typeface="+mn-lt"/>
              </a:rPr>
              <a:t> solutions: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348558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 </a:t>
            </a:r>
            <a:r>
              <a:rPr lang="en-GB" dirty="0">
                <a:solidFill>
                  <a:srgbClr val="00B050"/>
                </a:solidFill>
              </a:rPr>
              <a:t>– Deep Learning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 </a:t>
            </a:r>
            <a:r>
              <a:rPr lang="en-GB" dirty="0">
                <a:solidFill>
                  <a:srgbClr val="00B050"/>
                </a:solidFill>
              </a:rPr>
              <a:t>– Unsupervised</a:t>
            </a: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r>
              <a:rPr lang="en-GB" sz="3200" dirty="0"/>
              <a:t>LSTM Auto-encoder</a:t>
            </a:r>
          </a:p>
        </p:txBody>
      </p:sp>
    </p:spTree>
    <p:extLst>
      <p:ext uri="{BB962C8B-B14F-4D97-AF65-F5344CB8AC3E}">
        <p14:creationId xmlns:p14="http://schemas.microsoft.com/office/powerpoint/2010/main" val="2491333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5837A8-0BFC-4DB6-A72A-6457B06A5CBE}"/>
              </a:ext>
            </a:extLst>
          </p:cNvPr>
          <p:cNvSpPr/>
          <p:nvPr/>
        </p:nvSpPr>
        <p:spPr>
          <a:xfrm>
            <a:off x="5710340" y="1179734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LSTM: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DA0825-5907-48B0-8384-5B3408DF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1" y="1782584"/>
            <a:ext cx="9144793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8004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84AAAD-49FD-45E2-8706-1E15B11C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9" y="1465275"/>
            <a:ext cx="11085319" cy="3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28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575F-E25D-4A69-8F2D-8FE434F96A04}"/>
              </a:ext>
            </a:extLst>
          </p:cNvPr>
          <p:cNvSpPr/>
          <p:nvPr/>
        </p:nvSpPr>
        <p:spPr>
          <a:xfrm>
            <a:off x="5227837" y="1377434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Mathematically: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962B6A-F3EE-42DC-BDB1-BE3B6D5CA028}"/>
              </a:ext>
            </a:extLst>
          </p:cNvPr>
          <p:cNvGrpSpPr/>
          <p:nvPr/>
        </p:nvGrpSpPr>
        <p:grpSpPr>
          <a:xfrm>
            <a:off x="5007427" y="3429000"/>
            <a:ext cx="1502229" cy="728131"/>
            <a:chOff x="5007427" y="3429000"/>
            <a:chExt cx="1502229" cy="728131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01049FC-5B82-4B71-9B77-10B0F2FDE125}"/>
                </a:ext>
              </a:extLst>
            </p:cNvPr>
            <p:cNvSpPr/>
            <p:nvPr/>
          </p:nvSpPr>
          <p:spPr>
            <a:xfrm rot="5400000">
              <a:off x="5578927" y="2857500"/>
              <a:ext cx="359229" cy="1502229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BD2894-4FFC-4AB8-9C28-F3D07BAEB00A}"/>
                </a:ext>
              </a:extLst>
            </p:cNvPr>
            <p:cNvSpPr/>
            <p:nvPr/>
          </p:nvSpPr>
          <p:spPr>
            <a:xfrm>
              <a:off x="5017793" y="3787799"/>
              <a:ext cx="1481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Latent vectors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0735FC6-D509-478C-A1B7-0E70E071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50" y="2430820"/>
            <a:ext cx="698662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4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DF3B4-E2DE-4097-A640-E33157C7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91" y="2129909"/>
            <a:ext cx="9252686" cy="231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DC1E66-60B4-4C92-AE10-E8DBEC31F273}"/>
              </a:ext>
            </a:extLst>
          </p:cNvPr>
          <p:cNvSpPr/>
          <p:nvPr/>
        </p:nvSpPr>
        <p:spPr>
          <a:xfrm>
            <a:off x="5227837" y="1377434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Reconstruction error:</a:t>
            </a:r>
          </a:p>
        </p:txBody>
      </p:sp>
    </p:spTree>
    <p:extLst>
      <p:ext uri="{BB962C8B-B14F-4D97-AF65-F5344CB8AC3E}">
        <p14:creationId xmlns:p14="http://schemas.microsoft.com/office/powerpoint/2010/main" val="2068942974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– Encoding + PCA/TSNE</a:t>
            </a:r>
          </a:p>
        </p:txBody>
      </p:sp>
    </p:spTree>
    <p:extLst>
      <p:ext uri="{BB962C8B-B14F-4D97-AF65-F5344CB8AC3E}">
        <p14:creationId xmlns:p14="http://schemas.microsoft.com/office/powerpoint/2010/main" val="181265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46868-D32C-422B-8DFF-9D52CB42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26" y="1104528"/>
            <a:ext cx="8346509" cy="46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653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360362" y="1330333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</a:t>
            </a:r>
          </a:p>
        </p:txBody>
      </p:sp>
    </p:spTree>
    <p:extLst>
      <p:ext uri="{BB962C8B-B14F-4D97-AF65-F5344CB8AC3E}">
        <p14:creationId xmlns:p14="http://schemas.microsoft.com/office/powerpoint/2010/main" val="2313688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8429D-E73B-4DF0-8725-4EC2EB05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8" y="910391"/>
            <a:ext cx="8408585" cy="50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750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72038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Compressors play a big part in natural gas extraction and processing.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050" name="Picture 2" descr="Dynamic Displacement Compressors â CASCO USA">
            <a:extLst>
              <a:ext uri="{FF2B5EF4-FFF2-40B4-BE49-F238E27FC236}">
                <a16:creationId xmlns:a16="http://schemas.microsoft.com/office/drawing/2014/main" id="{8CBCD2EE-91BD-40AD-8E36-442D7E9B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02" y="2345832"/>
            <a:ext cx="4245834" cy="36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30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F9E52-1A58-4391-BF9E-D877813B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8316" b="2584"/>
          <a:stretch/>
        </p:blipFill>
        <p:spPr>
          <a:xfrm>
            <a:off x="1705708" y="1234898"/>
            <a:ext cx="8264769" cy="50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650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20C0A-A949-461F-BAD4-2723DCE2BB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4181" y="4982760"/>
            <a:ext cx="11171238" cy="202594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Recon errors (loss function) could be 400x larger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incentive to optimise for most features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Result is based on a few features only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FEBBE-A7BE-44F2-8702-1D973B59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" y="1465275"/>
            <a:ext cx="11321253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15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5" y="1360739"/>
            <a:ext cx="8797392" cy="49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37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 </a:t>
            </a:r>
            <a:r>
              <a:rPr lang="en-GB" dirty="0">
                <a:solidFill>
                  <a:srgbClr val="00B050"/>
                </a:solidFill>
              </a:rPr>
              <a:t>– Pretty good</a:t>
            </a:r>
          </a:p>
        </p:txBody>
      </p:sp>
    </p:spTree>
    <p:extLst>
      <p:ext uri="{BB962C8B-B14F-4D97-AF65-F5344CB8AC3E}">
        <p14:creationId xmlns:p14="http://schemas.microsoft.com/office/powerpoint/2010/main" val="97914638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F494D-2E55-4943-9896-4B83B0D7EF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Now we just need to classify these reconstruction errors somehow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Look at reconstruction error distribution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Decide a threshold to balance FPs/FNs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03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E8865C-3A4B-4502-9E6F-049EA5FE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75" y="1089037"/>
            <a:ext cx="9057088" cy="51127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691A15-4E5E-4D82-95AB-7113C92E0A5E}"/>
              </a:ext>
            </a:extLst>
          </p:cNvPr>
          <p:cNvCxnSpPr>
            <a:cxnSpLocks/>
          </p:cNvCxnSpPr>
          <p:nvPr/>
        </p:nvCxnSpPr>
        <p:spPr>
          <a:xfrm>
            <a:off x="4376058" y="1367301"/>
            <a:ext cx="0" cy="4245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42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458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30" y="1071455"/>
            <a:ext cx="9311999" cy="52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87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95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6C594-FBB6-4603-A2C2-E048437DC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15376"/>
              </p:ext>
            </p:extLst>
          </p:nvPr>
        </p:nvGraphicFramePr>
        <p:xfrm>
          <a:off x="2852951" y="2331720"/>
          <a:ext cx="6481336" cy="219456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44504">
                  <a:extLst>
                    <a:ext uri="{9D8B030D-6E8A-4147-A177-3AD203B41FA5}">
                      <a16:colId xmlns:a16="http://schemas.microsoft.com/office/drawing/2014/main" val="2096266928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43751061"/>
                    </a:ext>
                  </a:extLst>
                </a:gridCol>
                <a:gridCol w="1468315">
                  <a:extLst>
                    <a:ext uri="{9D8B030D-6E8A-4147-A177-3AD203B41FA5}">
                      <a16:colId xmlns:a16="http://schemas.microsoft.com/office/drawing/2014/main" val="3917176962"/>
                    </a:ext>
                  </a:extLst>
                </a:gridCol>
                <a:gridCol w="1749671">
                  <a:extLst>
                    <a:ext uri="{9D8B030D-6E8A-4147-A177-3AD203B41FA5}">
                      <a16:colId xmlns:a16="http://schemas.microsoft.com/office/drawing/2014/main" val="3937641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    Predicted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3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1408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7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1417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5024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3656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DC724-3144-4DBD-8C1E-92C7A81E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83" y="2184920"/>
            <a:ext cx="7111672" cy="39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7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Sample variance weighted loss function – More inclusive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769369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Sample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313226000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C1724-1A0D-4004-B55C-2AED3B94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98" y="1089037"/>
            <a:ext cx="9059441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620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Feature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Time-to-failure predictions based on reconstruction error time-series</a:t>
            </a:r>
          </a:p>
        </p:txBody>
      </p:sp>
    </p:spTree>
    <p:extLst>
      <p:ext uri="{BB962C8B-B14F-4D97-AF65-F5344CB8AC3E}">
        <p14:creationId xmlns:p14="http://schemas.microsoft.com/office/powerpoint/2010/main" val="2329897802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93118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1" y="1554015"/>
            <a:ext cx="111712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8825">
              <a:spcBef>
                <a:spcPts val="0"/>
              </a:spcBef>
            </a:pPr>
            <a:r>
              <a:rPr lang="en-US" sz="2400" dirty="0"/>
              <a:t>Why do we even need more data?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400196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0" y="1161850"/>
            <a:ext cx="1117123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8825">
              <a:spcBef>
                <a:spcPts val="0"/>
              </a:spcBef>
            </a:pPr>
            <a:r>
              <a:rPr lang="en-US" sz="2400" dirty="0"/>
              <a:t>Perhaps we can get some success with supervised methods?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Reduce class imbalance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Train RNN-based direct classification models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Perhaps even direct time-to-failure models?...</a:t>
            </a:r>
          </a:p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004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EC342-1DA7-455A-901E-0E09DC31B8F3}"/>
              </a:ext>
            </a:extLst>
          </p:cNvPr>
          <p:cNvSpPr/>
          <p:nvPr/>
        </p:nvSpPr>
        <p:spPr>
          <a:xfrm>
            <a:off x="644966" y="1465275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...and would like to learn more about various types of anomalies…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73A7CD-6EB3-4250-8683-46D8EC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3" y="2584160"/>
            <a:ext cx="10053175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45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B51DC-795B-40C4-B044-A68EF6C5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56" y="1893504"/>
            <a:ext cx="6639119" cy="4639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C03F4-1000-4060-9BC5-B70D7E18571E}"/>
              </a:ext>
            </a:extLst>
          </p:cNvPr>
          <p:cNvSpPr/>
          <p:nvPr/>
        </p:nvSpPr>
        <p:spPr>
          <a:xfrm>
            <a:off x="754011" y="1293843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…as well as new anomalies that are very rare or impossible.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B1690-759D-4D83-BF0E-523B1FA3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2" y="2450732"/>
            <a:ext cx="4011516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8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B3FD4-5A8C-479D-9ACE-2C3D7FC305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We have a 3 step plan: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marL="742950" indent="-742950">
              <a:buAutoNum type="arabicParenR"/>
            </a:pPr>
            <a:r>
              <a:rPr lang="en-GB" dirty="0"/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/>
              <a:t>We need to figure out how to make “anomalous-looking” time-series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B4D7F9-E0F8-43DB-87CB-78D01192BFFA}"/>
              </a:ext>
            </a:extLst>
          </p:cNvPr>
          <p:cNvGrpSpPr/>
          <p:nvPr/>
        </p:nvGrpSpPr>
        <p:grpSpPr>
          <a:xfrm>
            <a:off x="9066027" y="2048540"/>
            <a:ext cx="1135204" cy="712997"/>
            <a:chOff x="9066027" y="2048540"/>
            <a:chExt cx="1135204" cy="71299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14363F45-C637-4E45-98C8-C88F362D6633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F98B9B-79EE-4DE8-A3FC-E12E0C525C3F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6526A-3F04-46A8-8C81-84A73B6E25AC}"/>
              </a:ext>
            </a:extLst>
          </p:cNvPr>
          <p:cNvGrpSpPr/>
          <p:nvPr/>
        </p:nvGrpSpPr>
        <p:grpSpPr>
          <a:xfrm>
            <a:off x="9061938" y="2048540"/>
            <a:ext cx="1125777" cy="1066940"/>
            <a:chOff x="8748855" y="3624871"/>
            <a:chExt cx="1125777" cy="1066940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6BC2114-B92F-4BA7-93A2-41BD20170D43}"/>
                </a:ext>
              </a:extLst>
            </p:cNvPr>
            <p:cNvSpPr/>
            <p:nvPr/>
          </p:nvSpPr>
          <p:spPr>
            <a:xfrm>
              <a:off x="8748855" y="3624871"/>
              <a:ext cx="482009" cy="106694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19441-EA6C-466E-BA1B-F8C64ECA9D3E}"/>
                </a:ext>
              </a:extLst>
            </p:cNvPr>
            <p:cNvSpPr/>
            <p:nvPr/>
          </p:nvSpPr>
          <p:spPr>
            <a:xfrm>
              <a:off x="9221435" y="3851192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B11F23-5FC4-459D-BB12-70FD7BF018B8}"/>
              </a:ext>
            </a:extLst>
          </p:cNvPr>
          <p:cNvGrpSpPr/>
          <p:nvPr/>
        </p:nvGrpSpPr>
        <p:grpSpPr>
          <a:xfrm>
            <a:off x="9061938" y="2434315"/>
            <a:ext cx="1135204" cy="712997"/>
            <a:chOff x="9066027" y="2048540"/>
            <a:chExt cx="1135204" cy="71299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1FE33D5-51FB-4AF6-B7E3-8655F2EE797D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4068FB-1294-426A-9033-B622552C0C61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9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have a </a:t>
            </a:r>
            <a:r>
              <a:rPr lang="en-US" sz="1800" b="1" dirty="0">
                <a:latin typeface="+mn-lt"/>
              </a:rPr>
              <a:t>m-dimensional</a:t>
            </a:r>
            <a:r>
              <a:rPr lang="en-US" sz="1800" dirty="0">
                <a:latin typeface="+mn-lt"/>
              </a:rPr>
              <a:t> multivariate time-series of </a:t>
            </a:r>
            <a:r>
              <a:rPr lang="en-US" sz="1800" b="1" dirty="0">
                <a:latin typeface="+mn-lt"/>
              </a:rPr>
              <a:t>length 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3076575"/>
            <a:ext cx="3733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60A3B-A8BB-441F-A28A-8DD536C1CAC9}"/>
              </a:ext>
            </a:extLst>
          </p:cNvPr>
          <p:cNvSpPr/>
          <p:nvPr/>
        </p:nvSpPr>
        <p:spPr>
          <a:xfrm>
            <a:off x="508000" y="16506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Step 1: Lets see the distribution first</a:t>
            </a:r>
          </a:p>
        </p:txBody>
      </p:sp>
    </p:spTree>
    <p:extLst>
      <p:ext uri="{BB962C8B-B14F-4D97-AF65-F5344CB8AC3E}">
        <p14:creationId xmlns:p14="http://schemas.microsoft.com/office/powerpoint/2010/main" val="283774000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12A079-582F-40C8-995C-16057692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1" y="1226995"/>
            <a:ext cx="8872878" cy="49182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999BC72-593E-41BA-8CD2-23CED9B86F9B}"/>
              </a:ext>
            </a:extLst>
          </p:cNvPr>
          <p:cNvGrpSpPr/>
          <p:nvPr/>
        </p:nvGrpSpPr>
        <p:grpSpPr>
          <a:xfrm>
            <a:off x="6357259" y="1698171"/>
            <a:ext cx="2560874" cy="3777343"/>
            <a:chOff x="6357259" y="1698171"/>
            <a:chExt cx="2560874" cy="37773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83045A-B1F3-4A8C-A421-724983E53341}"/>
                </a:ext>
              </a:extLst>
            </p:cNvPr>
            <p:cNvGrpSpPr/>
            <p:nvPr/>
          </p:nvGrpSpPr>
          <p:grpSpPr>
            <a:xfrm>
              <a:off x="6357259" y="1698171"/>
              <a:ext cx="130628" cy="3777343"/>
              <a:chOff x="6357259" y="1698171"/>
              <a:chExt cx="130628" cy="377734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0148626-195C-4098-BD67-7E745885919A}"/>
                  </a:ext>
                </a:extLst>
              </p:cNvPr>
              <p:cNvCxnSpPr/>
              <p:nvPr/>
            </p:nvCxnSpPr>
            <p:spPr>
              <a:xfrm>
                <a:off x="6357259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5622E05-6BF6-45B7-A782-CAA1DDF01F23}"/>
                  </a:ext>
                </a:extLst>
              </p:cNvPr>
              <p:cNvCxnSpPr/>
              <p:nvPr/>
            </p:nvCxnSpPr>
            <p:spPr>
              <a:xfrm>
                <a:off x="6487887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87A8A3-09D6-4322-90CB-754BE304A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1171" y="2569029"/>
              <a:ext cx="435429" cy="195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C0E4A2-C2B1-465E-A641-AEAFABF3C144}"/>
                </a:ext>
              </a:extLst>
            </p:cNvPr>
            <p:cNvSpPr/>
            <p:nvPr/>
          </p:nvSpPr>
          <p:spPr>
            <a:xfrm>
              <a:off x="7086600" y="2297668"/>
              <a:ext cx="18315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98% of all data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8E4293-6B4F-4BD2-80B9-3B532F544E1D}"/>
              </a:ext>
            </a:extLst>
          </p:cNvPr>
          <p:cNvGrpSpPr/>
          <p:nvPr/>
        </p:nvGrpSpPr>
        <p:grpSpPr>
          <a:xfrm>
            <a:off x="3064241" y="4239266"/>
            <a:ext cx="3129735" cy="924984"/>
            <a:chOff x="3064241" y="4239266"/>
            <a:chExt cx="3129735" cy="9249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C10DB1D-E674-4717-9B22-D7B69D74137A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218DAF-D275-44F1-BEC9-6FE477719837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2B55B-1EF2-4262-B68A-2E8E3310732C}"/>
              </a:ext>
            </a:extLst>
          </p:cNvPr>
          <p:cNvGrpSpPr/>
          <p:nvPr/>
        </p:nvGrpSpPr>
        <p:grpSpPr>
          <a:xfrm>
            <a:off x="6651171" y="4239266"/>
            <a:ext cx="3320141" cy="924984"/>
            <a:chOff x="3064241" y="4239266"/>
            <a:chExt cx="3129735" cy="924984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C71BB76-DF29-4659-97D3-A068F2D43684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3D8EC2-621E-4EDB-B54F-90FCD76591F2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688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CD60F-20E6-437B-BB45-9CE7CD6D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3" y="1203577"/>
            <a:ext cx="8873033" cy="49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06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61E65-5449-4A37-AF60-B00C8070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29" y="1332210"/>
            <a:ext cx="8547941" cy="4687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B70A6-11F7-4954-BF83-C2A19CE8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278" y="3039691"/>
            <a:ext cx="2133785" cy="64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B9A68-B96D-45D5-9EC3-6A44A3A24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28" y="3388941"/>
            <a:ext cx="23837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1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418" y="6431272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07999" y="146527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3E41B1-22AE-4F39-9DE0-3CF9EA28EB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- Essentially we want to create some mapping from samples from one distribution to another:</a:t>
            </a:r>
          </a:p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277B4F-092C-4A74-8ACB-247E64AA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83" y="2487283"/>
            <a:ext cx="8461981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0942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We tried some simple ideas…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Approximate the inverse CDF of the data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Kernel density estimation with bootstrapping 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Maximum </a:t>
            </a:r>
            <a:r>
              <a:rPr lang="en-GB" dirty="0" err="1"/>
              <a:t>likelehood</a:t>
            </a:r>
            <a:r>
              <a:rPr lang="en-GB" dirty="0"/>
              <a:t>/Bayesian methods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algn="ctr"/>
            <a:r>
              <a:rPr lang="en-GB" sz="2800" dirty="0"/>
              <a:t>But these require certain conditions/assumptions, and hard to scale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11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149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…But in the end we chose to go with 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3200" dirty="0"/>
              <a:t>Generative adversarial networks (GANs)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10012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38743" y="635236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E403B-84CA-41AE-9CBC-324844B8D12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15664" y="3796599"/>
            <a:ext cx="1481471" cy="74703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DC6773-D00D-4220-B2DA-02CCDC04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94" y="3984131"/>
            <a:ext cx="1377815" cy="118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9F2CEF-E974-49D8-859E-2D59FA0D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0" y="4150542"/>
            <a:ext cx="2603218" cy="1091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26AB8D-9227-4822-8733-95D63315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514" y="2018168"/>
            <a:ext cx="4139543" cy="1883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0E647E-A02B-4DDB-BC6D-5AA439709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61" y="3229686"/>
            <a:ext cx="1371719" cy="11827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2A1319-F8EA-40EF-8713-F7399E13F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480" y="3639741"/>
            <a:ext cx="199966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8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56757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that we implemented: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LSGAN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WGAN </a:t>
            </a:r>
          </a:p>
          <a:p>
            <a:pPr marL="285750" indent="-285750">
              <a:buFontTx/>
              <a:buChar char="-"/>
            </a:pPr>
            <a:r>
              <a:rPr lang="en-GB" dirty="0"/>
              <a:t>WGAN + GP</a:t>
            </a:r>
          </a:p>
        </p:txBody>
      </p:sp>
    </p:spTree>
    <p:extLst>
      <p:ext uri="{BB962C8B-B14F-4D97-AF65-F5344CB8AC3E}">
        <p14:creationId xmlns:p14="http://schemas.microsoft.com/office/powerpoint/2010/main" val="3579589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The architecture (MLP):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042A0CB-B280-4881-9F68-C30581C8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99" y="1221587"/>
            <a:ext cx="7645745" cy="44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605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But sometimes they behave badly, causing: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Efficiency reduction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Automated/manual shutdowns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Damage to parts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200" dirty="0">
                <a:latin typeface="+mn-lt"/>
              </a:rPr>
              <a:t>Financial losses (for everyone) + Health and safety risks 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74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30995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tested a few architectures:</a:t>
            </a:r>
          </a:p>
          <a:p>
            <a:endParaRPr lang="en-GB" dirty="0"/>
          </a:p>
          <a:p>
            <a:r>
              <a:rPr lang="en-GB" dirty="0"/>
              <a:t>-   MLP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FA1456-A316-4579-9EEC-5BA0B625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13" y="1161091"/>
            <a:ext cx="6102625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6082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309950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tested a few architectures:</a:t>
            </a:r>
          </a:p>
          <a:p>
            <a:endParaRPr lang="en-GB" dirty="0"/>
          </a:p>
          <a:p>
            <a:r>
              <a:rPr lang="en-GB" dirty="0"/>
              <a:t>-   MLP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</a:t>
            </a:r>
          </a:p>
          <a:p>
            <a:pPr marL="285750" indent="-285750">
              <a:buFontTx/>
              <a:buChar char="-"/>
            </a:pPr>
            <a:r>
              <a:rPr lang="en-GB" dirty="0"/>
              <a:t>Temporal convolutions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D2175C-928F-4348-B687-0A376E7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17" y="1558246"/>
            <a:ext cx="6108721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7737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57B34-AAB1-4C0C-9C98-5E06E0A5119A}"/>
              </a:ext>
            </a:extLst>
          </p:cNvPr>
          <p:cNvSpPr/>
          <p:nvPr/>
        </p:nvSpPr>
        <p:spPr>
          <a:xfrm>
            <a:off x="419187" y="1650724"/>
            <a:ext cx="482555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Some just didn’t work no matter what was tried:</a:t>
            </a:r>
          </a:p>
          <a:p>
            <a:endParaRPr lang="en-GB" dirty="0"/>
          </a:p>
          <a:p>
            <a:r>
              <a:rPr lang="en-GB" dirty="0"/>
              <a:t>-   MLP </a:t>
            </a:r>
            <a:r>
              <a:rPr lang="en-GB" dirty="0">
                <a:solidFill>
                  <a:srgbClr val="00B050"/>
                </a:solidFill>
              </a:rPr>
              <a:t>- Some success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 </a:t>
            </a:r>
            <a:r>
              <a:rPr lang="en-GB" dirty="0">
                <a:solidFill>
                  <a:srgbClr val="00B050"/>
                </a:solidFill>
              </a:rPr>
              <a:t>- Some success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Temporal convolutions </a:t>
            </a:r>
            <a:r>
              <a:rPr lang="en-GB" dirty="0">
                <a:solidFill>
                  <a:srgbClr val="FF0000"/>
                </a:solidFill>
              </a:rPr>
              <a:t>– No success</a:t>
            </a:r>
          </a:p>
        </p:txBody>
      </p:sp>
    </p:spTree>
    <p:extLst>
      <p:ext uri="{BB962C8B-B14F-4D97-AF65-F5344CB8AC3E}">
        <p14:creationId xmlns:p14="http://schemas.microsoft.com/office/powerpoint/2010/main" val="2349902877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57B34-AAB1-4C0C-9C98-5E06E0A5119A}"/>
              </a:ext>
            </a:extLst>
          </p:cNvPr>
          <p:cNvSpPr/>
          <p:nvPr/>
        </p:nvSpPr>
        <p:spPr>
          <a:xfrm>
            <a:off x="419187" y="1650724"/>
            <a:ext cx="9315371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Details: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Multi-layer perceptron (4 linear layers) with </a:t>
            </a:r>
            <a:r>
              <a:rPr lang="en-GB" dirty="0" err="1"/>
              <a:t>LeakyReLU</a:t>
            </a:r>
            <a:r>
              <a:rPr lang="en-GB" dirty="0"/>
              <a:t> non-linearity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Learning independent, One-dimensional distribution of each feature separately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Latent space larger than output space (Generator)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Discriminator has around 100x capacity of generator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 Recurrent layers – Optimisation and loss has nothing to do with temporal dependencies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Keep step 1 as pure as possible – learn the distribution only</a:t>
            </a:r>
          </a:p>
        </p:txBody>
      </p:sp>
    </p:spTree>
    <p:extLst>
      <p:ext uri="{BB962C8B-B14F-4D97-AF65-F5344CB8AC3E}">
        <p14:creationId xmlns:p14="http://schemas.microsoft.com/office/powerpoint/2010/main" val="940804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764E2-1539-4A3E-B537-287A475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8" y="1461901"/>
            <a:ext cx="9177226" cy="44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2223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After a lot of experiments, went with LSGAN + generator weight decay</a:t>
            </a:r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28282-3C42-4756-AA26-F479D4FBA22B}"/>
              </a:ext>
            </a:extLst>
          </p:cNvPr>
          <p:cNvGrpSpPr/>
          <p:nvPr/>
        </p:nvGrpSpPr>
        <p:grpSpPr>
          <a:xfrm>
            <a:off x="1485857" y="2051290"/>
            <a:ext cx="9215524" cy="3665973"/>
            <a:chOff x="1485857" y="2051290"/>
            <a:chExt cx="9215524" cy="3665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A042D2-A5B6-4D67-9FD3-7DBADAB0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857" y="2051290"/>
              <a:ext cx="9215524" cy="36659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D3B616-0052-4389-B0A6-5B966630A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6" t="5062" r="1396" b="4661"/>
            <a:stretch/>
          </p:blipFill>
          <p:spPr>
            <a:xfrm>
              <a:off x="4893469" y="2902744"/>
              <a:ext cx="409576" cy="46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312124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And got good results!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F5DC9-7281-4B3E-8D24-DC89CDE1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-8454" r="90" b="8454"/>
          <a:stretch/>
        </p:blipFill>
        <p:spPr>
          <a:xfrm>
            <a:off x="2684048" y="1893212"/>
            <a:ext cx="6823904" cy="41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28282-3C42-4756-AA26-F479D4FBA22B}"/>
              </a:ext>
            </a:extLst>
          </p:cNvPr>
          <p:cNvGrpSpPr/>
          <p:nvPr/>
        </p:nvGrpSpPr>
        <p:grpSpPr>
          <a:xfrm>
            <a:off x="1485857" y="2051290"/>
            <a:ext cx="9215524" cy="3665973"/>
            <a:chOff x="1485857" y="2051290"/>
            <a:chExt cx="9215524" cy="3665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A042D2-A5B6-4D67-9FD3-7DBADAB0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857" y="2051290"/>
              <a:ext cx="9215524" cy="36659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D3B616-0052-4389-B0A6-5B966630A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6" t="5062" r="1396" b="4661"/>
            <a:stretch/>
          </p:blipFill>
          <p:spPr>
            <a:xfrm>
              <a:off x="4893469" y="2902744"/>
              <a:ext cx="409576" cy="464344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 = C = 1</a:t>
            </a:r>
          </a:p>
          <a:p>
            <a:pPr algn="ctr"/>
            <a:r>
              <a:rPr lang="en-GB" dirty="0"/>
              <a:t>B = 0</a:t>
            </a:r>
          </a:p>
          <a:p>
            <a:pPr algn="ctr"/>
            <a:r>
              <a:rPr lang="en-GB" dirty="0"/>
              <a:t>Gamma = 0.01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35917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C17BB-EF1D-4181-8ED3-3DDAEC5AEDA5}"/>
              </a:ext>
            </a:extLst>
          </p:cNvPr>
          <p:cNvSpPr txBox="1">
            <a:spLocks/>
          </p:cNvSpPr>
          <p:nvPr/>
        </p:nvSpPr>
        <p:spPr bwMode="auto">
          <a:xfrm>
            <a:off x="508000" y="1522562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Applied weight decay to generator: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Much more stable and smooth convergence</a:t>
            </a:r>
          </a:p>
        </p:txBody>
      </p:sp>
    </p:spTree>
    <p:extLst>
      <p:ext uri="{BB962C8B-B14F-4D97-AF65-F5344CB8AC3E}">
        <p14:creationId xmlns:p14="http://schemas.microsoft.com/office/powerpoint/2010/main" val="1107830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91F77-34D2-408B-80A0-257954F7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8" y="1089037"/>
            <a:ext cx="8982122" cy="51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13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now we had our task; Multivariate time-series anomaly detection!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u="sng" dirty="0">
                <a:latin typeface="+mn-lt"/>
              </a:rPr>
              <a:t>We split this into 3 sub-tasks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Find a way to detect anomalous intervals of time in our data-set</a:t>
            </a:r>
          </a:p>
          <a:p>
            <a:pPr marL="285750" lvl="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Predict the time until next anomalous event </a:t>
            </a: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Determine which features specifically are behaving anomalously/normally in said interval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660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72AEB-F66E-4030-98CE-C250BFA8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83" y="1282700"/>
            <a:ext cx="8676033" cy="48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019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C17BB-EF1D-4181-8ED3-3DDAEC5AEDA5}"/>
              </a:ext>
            </a:extLst>
          </p:cNvPr>
          <p:cNvSpPr txBox="1">
            <a:spLocks/>
          </p:cNvSpPr>
          <p:nvPr/>
        </p:nvSpPr>
        <p:spPr bwMode="auto">
          <a:xfrm>
            <a:off x="508000" y="1522562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Applied weight decay to generator: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Much more stable and smooth convergence</a:t>
            </a:r>
          </a:p>
          <a:p>
            <a:pPr marL="285750" indent="-285750">
              <a:buFontTx/>
              <a:buChar char="-"/>
            </a:pPr>
            <a:r>
              <a:rPr lang="en-GB" dirty="0"/>
              <a:t>Very reliable convergence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380061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1777AD-49EE-4CF7-B79E-5C19DE081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15696"/>
              </p:ext>
            </p:extLst>
          </p:nvPr>
        </p:nvGraphicFramePr>
        <p:xfrm>
          <a:off x="1939411" y="2377440"/>
          <a:ext cx="8308415" cy="210312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96266928"/>
                    </a:ext>
                  </a:extLst>
                </a:gridCol>
                <a:gridCol w="1160440">
                  <a:extLst>
                    <a:ext uri="{9D8B030D-6E8A-4147-A177-3AD203B41FA5}">
                      <a16:colId xmlns:a16="http://schemas.microsoft.com/office/drawing/2014/main" val="43751061"/>
                    </a:ext>
                  </a:extLst>
                </a:gridCol>
                <a:gridCol w="1482123">
                  <a:extLst>
                    <a:ext uri="{9D8B030D-6E8A-4147-A177-3AD203B41FA5}">
                      <a16:colId xmlns:a16="http://schemas.microsoft.com/office/drawing/2014/main" val="3917176962"/>
                    </a:ext>
                  </a:extLst>
                </a:gridCol>
                <a:gridCol w="1766126">
                  <a:extLst>
                    <a:ext uri="{9D8B030D-6E8A-4147-A177-3AD203B41FA5}">
                      <a16:colId xmlns:a16="http://schemas.microsoft.com/office/drawing/2014/main" val="3937641164"/>
                    </a:ext>
                  </a:extLst>
                </a:gridCol>
                <a:gridCol w="1766126">
                  <a:extLst>
                    <a:ext uri="{9D8B030D-6E8A-4147-A177-3AD203B41FA5}">
                      <a16:colId xmlns:a16="http://schemas.microsoft.com/office/drawing/2014/main" val="2307354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         Models</a:t>
                      </a: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Results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LSGAN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WGAN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GP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3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JS-divergence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0.089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0.0034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0.014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W-distance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197.01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15.40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80.92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46.57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70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56207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9556C4-BF47-4BE5-B85F-22D350D9C0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1"/>
            <a:ext cx="11171238" cy="4088490"/>
          </a:xfrm>
        </p:spPr>
        <p:txBody>
          <a:bodyPr/>
          <a:lstStyle/>
          <a:p>
            <a:pPr algn="ctr"/>
            <a:r>
              <a:rPr lang="en-GB" dirty="0"/>
              <a:t>So far we’ve only accomplished step 1…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lvl="1" indent="0">
              <a:buNone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				- Extend to multivariate distributions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figure out how to make “anomalous-looking” time-series</a:t>
            </a:r>
          </a:p>
          <a:p>
            <a:pPr marL="742950" indent="-742950">
              <a:buAutoNum type="arabicParenR"/>
            </a:pPr>
            <a:endParaRPr lang="en-GB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en-GB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GB" sz="3200" dirty="0"/>
              <a:t>But time was nearly up, so we had to git going</a:t>
            </a:r>
          </a:p>
          <a:p>
            <a:pPr algn="ctr"/>
            <a:endParaRPr lang="en-GB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76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884562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Dynamic time warping (DTW)</a:t>
            </a:r>
          </a:p>
          <a:p>
            <a:pPr algn="ctr"/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Similarity measure between time series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strong assumptions about the data (scale invariant)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SoftDTW</a:t>
            </a:r>
            <a:r>
              <a:rPr lang="en-GB" dirty="0"/>
              <a:t> – differentiable implementation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3DFC6-533A-4182-A258-6163BF161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50000" r="2482" b="7222"/>
          <a:stretch/>
        </p:blipFill>
        <p:spPr>
          <a:xfrm>
            <a:off x="6007100" y="2725845"/>
            <a:ext cx="5221443" cy="33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4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Step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Randomly adding short-term large scale noise?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LSTM post-processor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261700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2: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Step 1 remains same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Merge steps 2 and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De-noising auto-encoders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Style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201157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7BFE8-A8F4-4514-ADB1-469FEA1247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257C39-4CD6-4CF5-9EBD-ADC0B737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11" y="1683239"/>
            <a:ext cx="6998815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7503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67B9E-523B-41F5-88E4-AF4079A9D8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1F947-B273-4613-8383-FAF2E12A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83" y="1518060"/>
            <a:ext cx="6370872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694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Data and 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D6FC5-9022-4504-8663-3E698F4527AD}"/>
              </a:ext>
            </a:extLst>
          </p:cNvPr>
          <p:cNvGrpSpPr/>
          <p:nvPr/>
        </p:nvGrpSpPr>
        <p:grpSpPr>
          <a:xfrm>
            <a:off x="1718182" y="3121269"/>
            <a:ext cx="8755635" cy="307731"/>
            <a:chOff x="1724796" y="2848707"/>
            <a:chExt cx="8755635" cy="307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90EB6C-C9E6-41D7-B48C-601E9347C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51" t="48333" r="9711" b="48202"/>
            <a:stretch/>
          </p:blipFill>
          <p:spPr>
            <a:xfrm>
              <a:off x="2736944" y="2848707"/>
              <a:ext cx="7743487" cy="3077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62C9ED-6D2E-45C8-8C06-F2BF52071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39" t="48333" r="74495" b="48202"/>
            <a:stretch/>
          </p:blipFill>
          <p:spPr>
            <a:xfrm>
              <a:off x="1724796" y="2848707"/>
              <a:ext cx="1012148" cy="305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91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5A56E-C0D9-4939-8E53-4183274D8555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Compressors are crazy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Real data is very messy – still not done cleaning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Anomaly detection shows some good first results – can be much improved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Anomaly generation has just started, and needs a lot more research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So much more can be done…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93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0258F-74E3-49F3-8A06-9AEC4880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18" y="428069"/>
            <a:ext cx="5101363" cy="18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35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New Powerpoint template - June 2016">
  <a:themeElements>
    <a:clrScheme name="Shell Colour Palette">
      <a:dk1>
        <a:srgbClr val="595959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>
          <a:defRPr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IM Design Presentation" id="{3C0E5BE6-7645-4025-9E56-9D14B870AB66}" vid="{79084BA7-1BEB-488F-8489-EF4D232CCAE7}"/>
    </a:ext>
  </a:extLst>
</a:theme>
</file>

<file path=ppt/theme/theme2.xml><?xml version="1.0" encoding="utf-8"?>
<a:theme xmlns:a="http://schemas.openxmlformats.org/drawingml/2006/main" name="C3 IoT Template">
  <a:themeElements>
    <a:clrScheme name="C3 IoT Template Colors">
      <a:dk1>
        <a:srgbClr val="424242"/>
      </a:dk1>
      <a:lt1>
        <a:srgbClr val="FFFFFF"/>
      </a:lt1>
      <a:dk2>
        <a:srgbClr val="747474"/>
      </a:dk2>
      <a:lt2>
        <a:srgbClr val="D9D9D9"/>
      </a:lt2>
      <a:accent1>
        <a:srgbClr val="006381"/>
      </a:accent1>
      <a:accent2>
        <a:srgbClr val="0B4C6D"/>
      </a:accent2>
      <a:accent3>
        <a:srgbClr val="06A7E0"/>
      </a:accent3>
      <a:accent4>
        <a:srgbClr val="F79430"/>
      </a:accent4>
      <a:accent5>
        <a:srgbClr val="9CCD6C"/>
      </a:accent5>
      <a:accent6>
        <a:srgbClr val="CBC8C7"/>
      </a:accent6>
      <a:hlink>
        <a:srgbClr val="06A7E0"/>
      </a:hlink>
      <a:folHlink>
        <a:srgbClr val="06A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160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Aft>
            <a:spcPts val="600"/>
          </a:spcAft>
          <a:defRPr sz="16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3.potx" id="{B6013B3B-8FDD-4682-B2A0-A40DA4D88E72}" vid="{104F0BBE-44F7-43B4-B685-3CBFA0666BAE}"/>
    </a:ext>
  </a:extLst>
</a:theme>
</file>

<file path=ppt/theme/theme3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Widescreen Shell template - 16x9.potx" id="{EF8FB5D5-3011-473E-A23F-ED37F2EB025F}" vid="{81D08C13-1DEF-4B43-9487-15A41A0A3F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Shell Theme</Template>
  <TotalTime>28612</TotalTime>
  <Words>2008</Words>
  <Application>Microsoft Office PowerPoint</Application>
  <PresentationFormat>Widescreen</PresentationFormat>
  <Paragraphs>1112</Paragraphs>
  <Slides>91</Slides>
  <Notes>1</Notes>
  <HiddenSlides>24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91</vt:i4>
      </vt:variant>
    </vt:vector>
  </HeadingPairs>
  <TitlesOfParts>
    <vt:vector size="104" baseType="lpstr">
      <vt:lpstr>Arial</vt:lpstr>
      <vt:lpstr>Calibri</vt:lpstr>
      <vt:lpstr>Consolas</vt:lpstr>
      <vt:lpstr>Futura</vt:lpstr>
      <vt:lpstr>Futura Bold</vt:lpstr>
      <vt:lpstr>Futura Medium</vt:lpstr>
      <vt:lpstr>Helvetica Neue</vt:lpstr>
      <vt:lpstr>Helvetica Neue Light</vt:lpstr>
      <vt:lpstr>ShellMedium</vt:lpstr>
      <vt:lpstr>Wingdings</vt:lpstr>
      <vt:lpstr>New Powerpoint template - June 2016</vt:lpstr>
      <vt:lpstr>C3 IoT Template</vt:lpstr>
      <vt:lpstr>Shell layouts with footer</vt:lpstr>
      <vt:lpstr>Anomaly detection and generation in time-series for predictive asset maintenance Final presentation 10th September 2019</vt:lpstr>
      <vt:lpstr>Overview</vt:lpstr>
      <vt:lpstr>Background</vt:lpstr>
      <vt:lpstr>Some context first…</vt:lpstr>
      <vt:lpstr>Some context first…</vt:lpstr>
      <vt:lpstr>Some context first…</vt:lpstr>
      <vt:lpstr>Some context first…</vt:lpstr>
      <vt:lpstr>Some context first…</vt:lpstr>
      <vt:lpstr>Data and EDA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Anomaly detection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Further work</vt:lpstr>
      <vt:lpstr>Further work</vt:lpstr>
      <vt:lpstr>Further work</vt:lpstr>
      <vt:lpstr>Further work</vt:lpstr>
      <vt:lpstr>Anomaly generation</vt:lpstr>
      <vt:lpstr>Why do we need to generate data?</vt:lpstr>
      <vt:lpstr>Why do we need to generate data?</vt:lpstr>
      <vt:lpstr>Why do we need to generate data?</vt:lpstr>
      <vt:lpstr>Why do we need to generate data?</vt:lpstr>
      <vt:lpstr>Considerations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Further work</vt:lpstr>
      <vt:lpstr>Further work</vt:lpstr>
      <vt:lpstr>Further work</vt:lpstr>
      <vt:lpstr>Further work</vt:lpstr>
      <vt:lpstr>Further work</vt:lpstr>
      <vt:lpstr>Further work</vt:lpstr>
      <vt:lpstr>Further work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UP/IG/PT Data Platform Alignment; roles and actions</dc:title>
  <dc:creator>Ruijs, Evert K SIEP-ITC/ARZ</dc:creator>
  <cp:lastModifiedBy>Kumar, Hitesh GSUK-PTX/D/S</cp:lastModifiedBy>
  <cp:revision>218</cp:revision>
  <cp:lastPrinted>2018-08-30T04:30:16Z</cp:lastPrinted>
  <dcterms:created xsi:type="dcterms:W3CDTF">2018-08-15T11:04:48Z</dcterms:created>
  <dcterms:modified xsi:type="dcterms:W3CDTF">2019-09-11T08:32:41Z</dcterms:modified>
</cp:coreProperties>
</file>